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62" r:id="rId4"/>
    <p:sldId id="285" r:id="rId5"/>
    <p:sldId id="299" r:id="rId6"/>
    <p:sldId id="286" r:id="rId7"/>
    <p:sldId id="304" r:id="rId8"/>
    <p:sldId id="305" r:id="rId9"/>
    <p:sldId id="306" r:id="rId10"/>
    <p:sldId id="307" r:id="rId11"/>
    <p:sldId id="308" r:id="rId12"/>
    <p:sldId id="260" r:id="rId13"/>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2"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2EFFF-4015-4FBD-9B3E-54C5E965250B}" type="doc">
      <dgm:prSet loTypeId="urn:microsoft.com/office/officeart/2005/8/layout/hList7" loCatId="list" qsTypeId="urn:microsoft.com/office/officeart/2005/8/quickstyle/3d4" qsCatId="3D" csTypeId="urn:microsoft.com/office/officeart/2005/8/colors/colorful4" csCatId="colorful" phldr="1"/>
      <dgm:spPr/>
    </dgm:pt>
    <dgm:pt modelId="{CB173BBB-6332-4F0A-B561-FEE4568B2EA0}">
      <dgm:prSet phldrT="[Texto]"/>
      <dgm:spPr/>
      <dgm:t>
        <a:bodyPr/>
        <a:lstStyle/>
        <a:p>
          <a:r>
            <a:rPr lang="es-CO" dirty="0"/>
            <a:t>Comercial y mercadeo</a:t>
          </a:r>
        </a:p>
        <a:p>
          <a:r>
            <a:rPr lang="es-CO" dirty="0">
              <a:latin typeface="Bahnschrift Light" panose="020B0502040204020203" pitchFamily="34" charset="0"/>
            </a:rPr>
            <a:t>10 indicadores</a:t>
          </a:r>
          <a:endParaRPr lang="es-CO" dirty="0"/>
        </a:p>
      </dgm:t>
    </dgm:pt>
    <dgm:pt modelId="{B0908C38-09F4-4DC5-8B2E-9E0736491F3D}" type="parTrans" cxnId="{C828EDBC-725C-449E-ABF9-053911C3A2A9}">
      <dgm:prSet/>
      <dgm:spPr/>
      <dgm:t>
        <a:bodyPr/>
        <a:lstStyle/>
        <a:p>
          <a:endParaRPr lang="es-CO"/>
        </a:p>
      </dgm:t>
    </dgm:pt>
    <dgm:pt modelId="{FEFB4EF4-7F18-4657-A324-491A6EBE2CC2}" type="sibTrans" cxnId="{C828EDBC-725C-449E-ABF9-053911C3A2A9}">
      <dgm:prSet/>
      <dgm:spPr/>
      <dgm:t>
        <a:bodyPr/>
        <a:lstStyle/>
        <a:p>
          <a:endParaRPr lang="es-CO"/>
        </a:p>
      </dgm:t>
    </dgm:pt>
    <dgm:pt modelId="{DE58D45F-46BC-4C46-BBA0-190721EA6A14}">
      <dgm:prSet phldrT="[Texto]"/>
      <dgm:spPr/>
      <dgm:t>
        <a:bodyPr/>
        <a:lstStyle/>
        <a:p>
          <a:r>
            <a:rPr lang="es-CO" dirty="0"/>
            <a:t>Técnica y Operativa</a:t>
          </a:r>
        </a:p>
        <a:p>
          <a:r>
            <a:rPr lang="es-CO" dirty="0">
              <a:latin typeface="Bahnschrift Light" panose="020B0502040204020203" pitchFamily="34" charset="0"/>
            </a:rPr>
            <a:t>27 indicadores </a:t>
          </a:r>
          <a:endParaRPr lang="es-CO" dirty="0"/>
        </a:p>
      </dgm:t>
    </dgm:pt>
    <dgm:pt modelId="{CB7769D5-B3AB-4B6F-A411-A04F121152F6}" type="parTrans" cxnId="{2C5D64D3-A17F-4981-A692-D0C16879269B}">
      <dgm:prSet/>
      <dgm:spPr/>
      <dgm:t>
        <a:bodyPr/>
        <a:lstStyle/>
        <a:p>
          <a:endParaRPr lang="es-CO"/>
        </a:p>
      </dgm:t>
    </dgm:pt>
    <dgm:pt modelId="{A7E68F1D-8B85-4470-8607-B04F5405F26C}" type="sibTrans" cxnId="{2C5D64D3-A17F-4981-A692-D0C16879269B}">
      <dgm:prSet/>
      <dgm:spPr/>
      <dgm:t>
        <a:bodyPr/>
        <a:lstStyle/>
        <a:p>
          <a:endParaRPr lang="es-CO"/>
        </a:p>
      </dgm:t>
    </dgm:pt>
    <dgm:pt modelId="{B014DAC9-3005-456E-B8B6-DD401E043754}">
      <dgm:prSet phldrT="[Texto]"/>
      <dgm:spPr/>
      <dgm:t>
        <a:bodyPr/>
        <a:lstStyle/>
        <a:p>
          <a:r>
            <a:rPr lang="es-CO" dirty="0"/>
            <a:t>Administrativa y </a:t>
          </a:r>
          <a:r>
            <a:rPr lang="es-CO" dirty="0">
              <a:latin typeface="Bahnschrift Light" panose="020B0502040204020203" pitchFamily="34" charset="0"/>
            </a:rPr>
            <a:t>financiera </a:t>
          </a:r>
        </a:p>
        <a:p>
          <a:r>
            <a:rPr lang="es-CO" dirty="0">
              <a:latin typeface="Bahnschrift Light" panose="020B0502040204020203" pitchFamily="34" charset="0"/>
            </a:rPr>
            <a:t>18 indicadores</a:t>
          </a:r>
          <a:endParaRPr lang="es-CO" dirty="0"/>
        </a:p>
        <a:p>
          <a:endParaRPr lang="es-CO" dirty="0"/>
        </a:p>
      </dgm:t>
    </dgm:pt>
    <dgm:pt modelId="{3365D973-FD02-4104-BBF4-8DEDBFBC7DB1}" type="parTrans" cxnId="{DC3F4784-1397-4085-95CB-C578E1CF4DEE}">
      <dgm:prSet/>
      <dgm:spPr/>
      <dgm:t>
        <a:bodyPr/>
        <a:lstStyle/>
        <a:p>
          <a:endParaRPr lang="es-CO"/>
        </a:p>
      </dgm:t>
    </dgm:pt>
    <dgm:pt modelId="{C757A4C3-65D2-4134-9832-E998952A7C06}" type="sibTrans" cxnId="{DC3F4784-1397-4085-95CB-C578E1CF4DEE}">
      <dgm:prSet/>
      <dgm:spPr/>
      <dgm:t>
        <a:bodyPr/>
        <a:lstStyle/>
        <a:p>
          <a:endParaRPr lang="es-CO"/>
        </a:p>
      </dgm:t>
    </dgm:pt>
    <dgm:pt modelId="{98271DA8-84FD-4951-8E67-E158DFF8107B}" type="pres">
      <dgm:prSet presAssocID="{6F02EFFF-4015-4FBD-9B3E-54C5E965250B}" presName="Name0" presStyleCnt="0">
        <dgm:presLayoutVars>
          <dgm:dir/>
          <dgm:resizeHandles val="exact"/>
        </dgm:presLayoutVars>
      </dgm:prSet>
      <dgm:spPr/>
    </dgm:pt>
    <dgm:pt modelId="{84E1AAF4-305F-4FAC-A6BD-D406C4C6463A}" type="pres">
      <dgm:prSet presAssocID="{6F02EFFF-4015-4FBD-9B3E-54C5E965250B}" presName="fgShape" presStyleLbl="fgShp" presStyleIdx="0" presStyleCnt="1"/>
      <dgm:spPr/>
    </dgm:pt>
    <dgm:pt modelId="{C677DB36-3BE6-4BAC-A427-76438A96A4DB}" type="pres">
      <dgm:prSet presAssocID="{6F02EFFF-4015-4FBD-9B3E-54C5E965250B}" presName="linComp" presStyleCnt="0"/>
      <dgm:spPr/>
    </dgm:pt>
    <dgm:pt modelId="{4471014B-4238-4233-A2E3-6036D417C5FB}" type="pres">
      <dgm:prSet presAssocID="{CB173BBB-6332-4F0A-B561-FEE4568B2EA0}" presName="compNode" presStyleCnt="0"/>
      <dgm:spPr/>
    </dgm:pt>
    <dgm:pt modelId="{8424E756-6545-4EBA-9312-2E5C26560000}" type="pres">
      <dgm:prSet presAssocID="{CB173BBB-6332-4F0A-B561-FEE4568B2EA0}" presName="bkgdShape" presStyleLbl="node1" presStyleIdx="0" presStyleCnt="3" custLinFactNeighborX="-573" custLinFactNeighborY="6086"/>
      <dgm:spPr/>
    </dgm:pt>
    <dgm:pt modelId="{D8689ECF-464E-48CD-B0C4-E2BB670F9595}" type="pres">
      <dgm:prSet presAssocID="{CB173BBB-6332-4F0A-B561-FEE4568B2EA0}" presName="nodeTx" presStyleLbl="node1" presStyleIdx="0" presStyleCnt="3">
        <dgm:presLayoutVars>
          <dgm:bulletEnabled val="1"/>
        </dgm:presLayoutVars>
      </dgm:prSet>
      <dgm:spPr/>
    </dgm:pt>
    <dgm:pt modelId="{87A418D6-6481-4FCE-BED5-5A9C0F7D76CA}" type="pres">
      <dgm:prSet presAssocID="{CB173BBB-6332-4F0A-B561-FEE4568B2EA0}" presName="invisiNode" presStyleLbl="node1" presStyleIdx="0" presStyleCnt="3"/>
      <dgm:spPr/>
    </dgm:pt>
    <dgm:pt modelId="{0B7FE05D-47F1-43FB-B4B9-D47462CB07A5}" type="pres">
      <dgm:prSet presAssocID="{CB173BBB-6332-4F0A-B561-FEE4568B2EA0}"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ráfico de barras con tendencia alcista"/>
        </a:ext>
      </dgm:extLst>
    </dgm:pt>
    <dgm:pt modelId="{E298FC72-FD9A-4F42-9BC1-390A95423597}" type="pres">
      <dgm:prSet presAssocID="{FEFB4EF4-7F18-4657-A324-491A6EBE2CC2}" presName="sibTrans" presStyleLbl="sibTrans2D1" presStyleIdx="0" presStyleCnt="0"/>
      <dgm:spPr/>
    </dgm:pt>
    <dgm:pt modelId="{8FD17870-CD55-4DE1-8572-DE9320604AA6}" type="pres">
      <dgm:prSet presAssocID="{DE58D45F-46BC-4C46-BBA0-190721EA6A14}" presName="compNode" presStyleCnt="0"/>
      <dgm:spPr/>
    </dgm:pt>
    <dgm:pt modelId="{13F9970D-1449-4923-93EB-F37FF31F8BE4}" type="pres">
      <dgm:prSet presAssocID="{DE58D45F-46BC-4C46-BBA0-190721EA6A14}" presName="bkgdShape" presStyleLbl="node1" presStyleIdx="1" presStyleCnt="3" custLinFactNeighborX="-1841" custLinFactNeighborY="-368"/>
      <dgm:spPr/>
    </dgm:pt>
    <dgm:pt modelId="{0B5FF8F6-4F36-487D-BED9-24EA8B637180}" type="pres">
      <dgm:prSet presAssocID="{DE58D45F-46BC-4C46-BBA0-190721EA6A14}" presName="nodeTx" presStyleLbl="node1" presStyleIdx="1" presStyleCnt="3">
        <dgm:presLayoutVars>
          <dgm:bulletEnabled val="1"/>
        </dgm:presLayoutVars>
      </dgm:prSet>
      <dgm:spPr/>
    </dgm:pt>
    <dgm:pt modelId="{433BAEE8-B078-4A24-A444-C7AC84B2DC00}" type="pres">
      <dgm:prSet presAssocID="{DE58D45F-46BC-4C46-BBA0-190721EA6A14}" presName="invisiNode" presStyleLbl="node1" presStyleIdx="1" presStyleCnt="3"/>
      <dgm:spPr/>
    </dgm:pt>
    <dgm:pt modelId="{0B4B10BF-5F6E-44AB-8280-8FBE00DE77BC}" type="pres">
      <dgm:prSet presAssocID="{DE58D45F-46BC-4C46-BBA0-190721EA6A14}" presName="imagNode" presStyleLbl="fgImgPlac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Engranajes"/>
        </a:ext>
      </dgm:extLst>
    </dgm:pt>
    <dgm:pt modelId="{B1DC42A6-74A7-4FF0-95B7-A6015A8113E8}" type="pres">
      <dgm:prSet presAssocID="{A7E68F1D-8B85-4470-8607-B04F5405F26C}" presName="sibTrans" presStyleLbl="sibTrans2D1" presStyleIdx="0" presStyleCnt="0"/>
      <dgm:spPr/>
    </dgm:pt>
    <dgm:pt modelId="{9A7293B5-99FB-4798-8B1B-F103051AC2CA}" type="pres">
      <dgm:prSet presAssocID="{B014DAC9-3005-456E-B8B6-DD401E043754}" presName="compNode" presStyleCnt="0"/>
      <dgm:spPr/>
    </dgm:pt>
    <dgm:pt modelId="{CB341122-9019-403C-8818-7A353F9CE8DC}" type="pres">
      <dgm:prSet presAssocID="{B014DAC9-3005-456E-B8B6-DD401E043754}" presName="bkgdShape" presStyleLbl="node1" presStyleIdx="2" presStyleCnt="3"/>
      <dgm:spPr/>
    </dgm:pt>
    <dgm:pt modelId="{CC94FA05-6F6A-4B16-AB29-7ED64B9DDE4F}" type="pres">
      <dgm:prSet presAssocID="{B014DAC9-3005-456E-B8B6-DD401E043754}" presName="nodeTx" presStyleLbl="node1" presStyleIdx="2" presStyleCnt="3">
        <dgm:presLayoutVars>
          <dgm:bulletEnabled val="1"/>
        </dgm:presLayoutVars>
      </dgm:prSet>
      <dgm:spPr/>
    </dgm:pt>
    <dgm:pt modelId="{39A0092E-03B3-4D13-BD42-F5D5CFF84D15}" type="pres">
      <dgm:prSet presAssocID="{B014DAC9-3005-456E-B8B6-DD401E043754}" presName="invisiNode" presStyleLbl="node1" presStyleIdx="2" presStyleCnt="3"/>
      <dgm:spPr/>
    </dgm:pt>
    <dgm:pt modelId="{4171BD51-6740-49C2-9664-58AE00611E04}" type="pres">
      <dgm:prSet presAssocID="{B014DAC9-3005-456E-B8B6-DD401E043754}" presName="imagNode" presStyleLbl="fgImgPlac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Monedas"/>
        </a:ext>
      </dgm:extLst>
    </dgm:pt>
  </dgm:ptLst>
  <dgm:cxnLst>
    <dgm:cxn modelId="{BFE75910-F757-4BEB-86C8-B8EF12B2C02B}" type="presOf" srcId="{B014DAC9-3005-456E-B8B6-DD401E043754}" destId="{CB341122-9019-403C-8818-7A353F9CE8DC}" srcOrd="0" destOrd="0" presId="urn:microsoft.com/office/officeart/2005/8/layout/hList7"/>
    <dgm:cxn modelId="{ECDE0426-EB94-4568-9F05-BA3C1FEFE16D}" type="presOf" srcId="{FEFB4EF4-7F18-4657-A324-491A6EBE2CC2}" destId="{E298FC72-FD9A-4F42-9BC1-390A95423597}" srcOrd="0" destOrd="0" presId="urn:microsoft.com/office/officeart/2005/8/layout/hList7"/>
    <dgm:cxn modelId="{37AC7463-8EA7-4BAB-AC08-3B8F62EFEBD0}" type="presOf" srcId="{CB173BBB-6332-4F0A-B561-FEE4568B2EA0}" destId="{8424E756-6545-4EBA-9312-2E5C26560000}" srcOrd="0" destOrd="0" presId="urn:microsoft.com/office/officeart/2005/8/layout/hList7"/>
    <dgm:cxn modelId="{57A1B975-E5BD-4841-A1CE-E56851453ED1}" type="presOf" srcId="{CB173BBB-6332-4F0A-B561-FEE4568B2EA0}" destId="{D8689ECF-464E-48CD-B0C4-E2BB670F9595}" srcOrd="1" destOrd="0" presId="urn:microsoft.com/office/officeart/2005/8/layout/hList7"/>
    <dgm:cxn modelId="{EAA28979-2BF0-4A8D-8F8A-28D3174C5B56}" type="presOf" srcId="{DE58D45F-46BC-4C46-BBA0-190721EA6A14}" destId="{0B5FF8F6-4F36-487D-BED9-24EA8B637180}" srcOrd="1" destOrd="0" presId="urn:microsoft.com/office/officeart/2005/8/layout/hList7"/>
    <dgm:cxn modelId="{DC3F4784-1397-4085-95CB-C578E1CF4DEE}" srcId="{6F02EFFF-4015-4FBD-9B3E-54C5E965250B}" destId="{B014DAC9-3005-456E-B8B6-DD401E043754}" srcOrd="2" destOrd="0" parTransId="{3365D973-FD02-4104-BBF4-8DEDBFBC7DB1}" sibTransId="{C757A4C3-65D2-4134-9832-E998952A7C06}"/>
    <dgm:cxn modelId="{A1325E88-507B-4B6C-8483-05F153E5F6CD}" type="presOf" srcId="{DE58D45F-46BC-4C46-BBA0-190721EA6A14}" destId="{13F9970D-1449-4923-93EB-F37FF31F8BE4}" srcOrd="0" destOrd="0" presId="urn:microsoft.com/office/officeart/2005/8/layout/hList7"/>
    <dgm:cxn modelId="{D4E8A4A9-B346-4911-A559-16A19DA9152E}" type="presOf" srcId="{6F02EFFF-4015-4FBD-9B3E-54C5E965250B}" destId="{98271DA8-84FD-4951-8E67-E158DFF8107B}" srcOrd="0" destOrd="0" presId="urn:microsoft.com/office/officeart/2005/8/layout/hList7"/>
    <dgm:cxn modelId="{EF707BAE-7294-4348-B425-86FA13BF1EC1}" type="presOf" srcId="{B014DAC9-3005-456E-B8B6-DD401E043754}" destId="{CC94FA05-6F6A-4B16-AB29-7ED64B9DDE4F}" srcOrd="1" destOrd="0" presId="urn:microsoft.com/office/officeart/2005/8/layout/hList7"/>
    <dgm:cxn modelId="{C828EDBC-725C-449E-ABF9-053911C3A2A9}" srcId="{6F02EFFF-4015-4FBD-9B3E-54C5E965250B}" destId="{CB173BBB-6332-4F0A-B561-FEE4568B2EA0}" srcOrd="0" destOrd="0" parTransId="{B0908C38-09F4-4DC5-8B2E-9E0736491F3D}" sibTransId="{FEFB4EF4-7F18-4657-A324-491A6EBE2CC2}"/>
    <dgm:cxn modelId="{2C5D64D3-A17F-4981-A692-D0C16879269B}" srcId="{6F02EFFF-4015-4FBD-9B3E-54C5E965250B}" destId="{DE58D45F-46BC-4C46-BBA0-190721EA6A14}" srcOrd="1" destOrd="0" parTransId="{CB7769D5-B3AB-4B6F-A411-A04F121152F6}" sibTransId="{A7E68F1D-8B85-4470-8607-B04F5405F26C}"/>
    <dgm:cxn modelId="{7762A2E4-CCAA-4710-B36D-4749A465539C}" type="presOf" srcId="{A7E68F1D-8B85-4470-8607-B04F5405F26C}" destId="{B1DC42A6-74A7-4FF0-95B7-A6015A8113E8}" srcOrd="0" destOrd="0" presId="urn:microsoft.com/office/officeart/2005/8/layout/hList7"/>
    <dgm:cxn modelId="{E4FE54CE-A46D-4F50-B84D-5014E538D6CD}" type="presParOf" srcId="{98271DA8-84FD-4951-8E67-E158DFF8107B}" destId="{84E1AAF4-305F-4FAC-A6BD-D406C4C6463A}" srcOrd="0" destOrd="0" presId="urn:microsoft.com/office/officeart/2005/8/layout/hList7"/>
    <dgm:cxn modelId="{2242F5BA-2502-483E-90A8-7EA154FCD718}" type="presParOf" srcId="{98271DA8-84FD-4951-8E67-E158DFF8107B}" destId="{C677DB36-3BE6-4BAC-A427-76438A96A4DB}" srcOrd="1" destOrd="0" presId="urn:microsoft.com/office/officeart/2005/8/layout/hList7"/>
    <dgm:cxn modelId="{55CD8564-2F61-4B27-910D-B6B097862867}" type="presParOf" srcId="{C677DB36-3BE6-4BAC-A427-76438A96A4DB}" destId="{4471014B-4238-4233-A2E3-6036D417C5FB}" srcOrd="0" destOrd="0" presId="urn:microsoft.com/office/officeart/2005/8/layout/hList7"/>
    <dgm:cxn modelId="{110CF37E-9F1E-4F5F-82B9-DD9D179C443B}" type="presParOf" srcId="{4471014B-4238-4233-A2E3-6036D417C5FB}" destId="{8424E756-6545-4EBA-9312-2E5C26560000}" srcOrd="0" destOrd="0" presId="urn:microsoft.com/office/officeart/2005/8/layout/hList7"/>
    <dgm:cxn modelId="{139D0055-25DF-415A-AB5F-FEEE11369C31}" type="presParOf" srcId="{4471014B-4238-4233-A2E3-6036D417C5FB}" destId="{D8689ECF-464E-48CD-B0C4-E2BB670F9595}" srcOrd="1" destOrd="0" presId="urn:microsoft.com/office/officeart/2005/8/layout/hList7"/>
    <dgm:cxn modelId="{3F6A9442-32F3-487D-BBC5-382098814015}" type="presParOf" srcId="{4471014B-4238-4233-A2E3-6036D417C5FB}" destId="{87A418D6-6481-4FCE-BED5-5A9C0F7D76CA}" srcOrd="2" destOrd="0" presId="urn:microsoft.com/office/officeart/2005/8/layout/hList7"/>
    <dgm:cxn modelId="{F5C11414-8D57-4506-95D1-28A12DE5BEA4}" type="presParOf" srcId="{4471014B-4238-4233-A2E3-6036D417C5FB}" destId="{0B7FE05D-47F1-43FB-B4B9-D47462CB07A5}" srcOrd="3" destOrd="0" presId="urn:microsoft.com/office/officeart/2005/8/layout/hList7"/>
    <dgm:cxn modelId="{AD63D3AE-E27D-4D72-9C7D-7A5CDD9CB8C1}" type="presParOf" srcId="{C677DB36-3BE6-4BAC-A427-76438A96A4DB}" destId="{E298FC72-FD9A-4F42-9BC1-390A95423597}" srcOrd="1" destOrd="0" presId="urn:microsoft.com/office/officeart/2005/8/layout/hList7"/>
    <dgm:cxn modelId="{346A0D8E-C739-4EFA-88AC-F54890FC3260}" type="presParOf" srcId="{C677DB36-3BE6-4BAC-A427-76438A96A4DB}" destId="{8FD17870-CD55-4DE1-8572-DE9320604AA6}" srcOrd="2" destOrd="0" presId="urn:microsoft.com/office/officeart/2005/8/layout/hList7"/>
    <dgm:cxn modelId="{3925F296-CBB6-4C8D-87A2-7BCA309259A0}" type="presParOf" srcId="{8FD17870-CD55-4DE1-8572-DE9320604AA6}" destId="{13F9970D-1449-4923-93EB-F37FF31F8BE4}" srcOrd="0" destOrd="0" presId="urn:microsoft.com/office/officeart/2005/8/layout/hList7"/>
    <dgm:cxn modelId="{3C4B75A4-4262-46AC-BA92-D37DD6656C07}" type="presParOf" srcId="{8FD17870-CD55-4DE1-8572-DE9320604AA6}" destId="{0B5FF8F6-4F36-487D-BED9-24EA8B637180}" srcOrd="1" destOrd="0" presId="urn:microsoft.com/office/officeart/2005/8/layout/hList7"/>
    <dgm:cxn modelId="{BD108644-FF99-450D-8D7F-AD66DF6D4EE3}" type="presParOf" srcId="{8FD17870-CD55-4DE1-8572-DE9320604AA6}" destId="{433BAEE8-B078-4A24-A444-C7AC84B2DC00}" srcOrd="2" destOrd="0" presId="urn:microsoft.com/office/officeart/2005/8/layout/hList7"/>
    <dgm:cxn modelId="{F02D808B-4588-4653-B6A5-53FF5A5F702A}" type="presParOf" srcId="{8FD17870-CD55-4DE1-8572-DE9320604AA6}" destId="{0B4B10BF-5F6E-44AB-8280-8FBE00DE77BC}" srcOrd="3" destOrd="0" presId="urn:microsoft.com/office/officeart/2005/8/layout/hList7"/>
    <dgm:cxn modelId="{DB87E487-0023-4105-B4D9-E16B970BFAA3}" type="presParOf" srcId="{C677DB36-3BE6-4BAC-A427-76438A96A4DB}" destId="{B1DC42A6-74A7-4FF0-95B7-A6015A8113E8}" srcOrd="3" destOrd="0" presId="urn:microsoft.com/office/officeart/2005/8/layout/hList7"/>
    <dgm:cxn modelId="{43EE7BC7-104F-47B6-BE21-462D1FCB3ADB}" type="presParOf" srcId="{C677DB36-3BE6-4BAC-A427-76438A96A4DB}" destId="{9A7293B5-99FB-4798-8B1B-F103051AC2CA}" srcOrd="4" destOrd="0" presId="urn:microsoft.com/office/officeart/2005/8/layout/hList7"/>
    <dgm:cxn modelId="{497CE0B8-3F7E-462B-A706-16FB33FE7C2D}" type="presParOf" srcId="{9A7293B5-99FB-4798-8B1B-F103051AC2CA}" destId="{CB341122-9019-403C-8818-7A353F9CE8DC}" srcOrd="0" destOrd="0" presId="urn:microsoft.com/office/officeart/2005/8/layout/hList7"/>
    <dgm:cxn modelId="{B8F25A39-8AAF-4966-92C8-0F502E71634F}" type="presParOf" srcId="{9A7293B5-99FB-4798-8B1B-F103051AC2CA}" destId="{CC94FA05-6F6A-4B16-AB29-7ED64B9DDE4F}" srcOrd="1" destOrd="0" presId="urn:microsoft.com/office/officeart/2005/8/layout/hList7"/>
    <dgm:cxn modelId="{A2D5E2D2-72FB-4F1E-8006-733A41E73EAA}" type="presParOf" srcId="{9A7293B5-99FB-4798-8B1B-F103051AC2CA}" destId="{39A0092E-03B3-4D13-BD42-F5D5CFF84D15}" srcOrd="2" destOrd="0" presId="urn:microsoft.com/office/officeart/2005/8/layout/hList7"/>
    <dgm:cxn modelId="{4E49540C-A452-4EC6-862D-137C7ACE05F6}" type="presParOf" srcId="{9A7293B5-99FB-4798-8B1B-F103051AC2CA}" destId="{4171BD51-6740-49C2-9664-58AE00611E04}"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4E756-6545-4EBA-9312-2E5C26560000}">
      <dsp:nvSpPr>
        <dsp:cNvPr id="0" name=""/>
        <dsp:cNvSpPr/>
      </dsp:nvSpPr>
      <dsp:spPr>
        <a:xfrm>
          <a:off x="0" y="0"/>
          <a:ext cx="2098101" cy="3500867"/>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CO" sz="1700" kern="1200" dirty="0"/>
            <a:t>Comercial y mercadeo</a:t>
          </a:r>
        </a:p>
        <a:p>
          <a:pPr marL="0" lvl="0" indent="0" algn="ctr" defTabSz="755650">
            <a:lnSpc>
              <a:spcPct val="90000"/>
            </a:lnSpc>
            <a:spcBef>
              <a:spcPct val="0"/>
            </a:spcBef>
            <a:spcAft>
              <a:spcPct val="35000"/>
            </a:spcAft>
            <a:buNone/>
          </a:pPr>
          <a:r>
            <a:rPr lang="es-CO" sz="1700" kern="1200" dirty="0">
              <a:latin typeface="Bahnschrift Light" panose="020B0502040204020203" pitchFamily="34" charset="0"/>
            </a:rPr>
            <a:t>10 indicadores</a:t>
          </a:r>
          <a:endParaRPr lang="es-CO" sz="1700" kern="1200" dirty="0"/>
        </a:p>
      </dsp:txBody>
      <dsp:txXfrm>
        <a:off x="0" y="1400346"/>
        <a:ext cx="2098101" cy="1400346"/>
      </dsp:txXfrm>
    </dsp:sp>
    <dsp:sp modelId="{0B7FE05D-47F1-43FB-B4B9-D47462CB07A5}">
      <dsp:nvSpPr>
        <dsp:cNvPr id="0" name=""/>
        <dsp:cNvSpPr/>
      </dsp:nvSpPr>
      <dsp:spPr>
        <a:xfrm>
          <a:off x="467504" y="210052"/>
          <a:ext cx="1165788" cy="116578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13F9970D-1449-4923-93EB-F37FF31F8BE4}">
      <dsp:nvSpPr>
        <dsp:cNvPr id="0" name=""/>
        <dsp:cNvSpPr/>
      </dsp:nvSpPr>
      <dsp:spPr>
        <a:xfrm>
          <a:off x="2123766" y="0"/>
          <a:ext cx="2098101" cy="3500867"/>
        </a:xfrm>
        <a:prstGeom prst="roundRect">
          <a:avLst>
            <a:gd name="adj" fmla="val 10000"/>
          </a:avLst>
        </a:prstGeom>
        <a:solidFill>
          <a:schemeClr val="accent4">
            <a:hueOff val="5197846"/>
            <a:satOff val="-23984"/>
            <a:lumOff val="88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CO" sz="1700" kern="1200" dirty="0"/>
            <a:t>Técnica y Operativa</a:t>
          </a:r>
        </a:p>
        <a:p>
          <a:pPr marL="0" lvl="0" indent="0" algn="ctr" defTabSz="755650">
            <a:lnSpc>
              <a:spcPct val="90000"/>
            </a:lnSpc>
            <a:spcBef>
              <a:spcPct val="0"/>
            </a:spcBef>
            <a:spcAft>
              <a:spcPct val="35000"/>
            </a:spcAft>
            <a:buNone/>
          </a:pPr>
          <a:r>
            <a:rPr lang="es-CO" sz="1700" kern="1200" dirty="0">
              <a:latin typeface="Bahnschrift Light" panose="020B0502040204020203" pitchFamily="34" charset="0"/>
            </a:rPr>
            <a:t>27 indicadores </a:t>
          </a:r>
          <a:endParaRPr lang="es-CO" sz="1700" kern="1200" dirty="0"/>
        </a:p>
      </dsp:txBody>
      <dsp:txXfrm>
        <a:off x="2123766" y="1400346"/>
        <a:ext cx="2098101" cy="1400346"/>
      </dsp:txXfrm>
    </dsp:sp>
    <dsp:sp modelId="{0B4B10BF-5F6E-44AB-8280-8FBE00DE77BC}">
      <dsp:nvSpPr>
        <dsp:cNvPr id="0" name=""/>
        <dsp:cNvSpPr/>
      </dsp:nvSpPr>
      <dsp:spPr>
        <a:xfrm>
          <a:off x="2628549" y="210052"/>
          <a:ext cx="1165788" cy="1165788"/>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CB341122-9019-403C-8818-7A353F9CE8DC}">
      <dsp:nvSpPr>
        <dsp:cNvPr id="0" name=""/>
        <dsp:cNvSpPr/>
      </dsp:nvSpPr>
      <dsp:spPr>
        <a:xfrm>
          <a:off x="4323437" y="0"/>
          <a:ext cx="2098101" cy="3500867"/>
        </a:xfrm>
        <a:prstGeom prst="roundRect">
          <a:avLst>
            <a:gd name="adj" fmla="val 10000"/>
          </a:avLst>
        </a:prstGeom>
        <a:solidFill>
          <a:schemeClr val="accent4">
            <a:hueOff val="10395692"/>
            <a:satOff val="-47968"/>
            <a:lumOff val="176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CO" sz="1700" kern="1200" dirty="0"/>
            <a:t>Administrativa y </a:t>
          </a:r>
          <a:r>
            <a:rPr lang="es-CO" sz="1700" kern="1200" dirty="0">
              <a:latin typeface="Bahnschrift Light" panose="020B0502040204020203" pitchFamily="34" charset="0"/>
            </a:rPr>
            <a:t>financiera </a:t>
          </a:r>
        </a:p>
        <a:p>
          <a:pPr marL="0" lvl="0" indent="0" algn="ctr" defTabSz="755650">
            <a:lnSpc>
              <a:spcPct val="90000"/>
            </a:lnSpc>
            <a:spcBef>
              <a:spcPct val="0"/>
            </a:spcBef>
            <a:spcAft>
              <a:spcPct val="35000"/>
            </a:spcAft>
            <a:buNone/>
          </a:pPr>
          <a:r>
            <a:rPr lang="es-CO" sz="1700" kern="1200" dirty="0">
              <a:latin typeface="Bahnschrift Light" panose="020B0502040204020203" pitchFamily="34" charset="0"/>
            </a:rPr>
            <a:t>18 indicadores</a:t>
          </a:r>
          <a:endParaRPr lang="es-CO" sz="1700" kern="1200" dirty="0"/>
        </a:p>
        <a:p>
          <a:pPr marL="0" lvl="0" indent="0" algn="ctr" defTabSz="755650">
            <a:lnSpc>
              <a:spcPct val="90000"/>
            </a:lnSpc>
            <a:spcBef>
              <a:spcPct val="0"/>
            </a:spcBef>
            <a:spcAft>
              <a:spcPct val="35000"/>
            </a:spcAft>
            <a:buNone/>
          </a:pPr>
          <a:endParaRPr lang="es-CO" sz="1700" kern="1200" dirty="0"/>
        </a:p>
      </dsp:txBody>
      <dsp:txXfrm>
        <a:off x="4323437" y="1400346"/>
        <a:ext cx="2098101" cy="1400346"/>
      </dsp:txXfrm>
    </dsp:sp>
    <dsp:sp modelId="{4171BD51-6740-49C2-9664-58AE00611E04}">
      <dsp:nvSpPr>
        <dsp:cNvPr id="0" name=""/>
        <dsp:cNvSpPr/>
      </dsp:nvSpPr>
      <dsp:spPr>
        <a:xfrm>
          <a:off x="4789593" y="210052"/>
          <a:ext cx="1165788" cy="1165788"/>
        </a:xfrm>
        <a:prstGeom prst="ellipse">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4E1AAF4-305F-4FAC-A6BD-D406C4C6463A}">
      <dsp:nvSpPr>
        <dsp:cNvPr id="0" name=""/>
        <dsp:cNvSpPr/>
      </dsp:nvSpPr>
      <dsp:spPr>
        <a:xfrm>
          <a:off x="256915" y="2800693"/>
          <a:ext cx="5909056" cy="525130"/>
        </a:xfrm>
        <a:prstGeom prst="leftRightArrow">
          <a:avLst/>
        </a:prstGeom>
        <a:solidFill>
          <a:schemeClr val="accent4">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fld id="{80809B1A-AB3F-4EAA-A5AB-7D8836746D2B}" type="datetimeFigureOut">
              <a:rPr lang="es-CO" smtClean="0"/>
              <a:t>12/05/2021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401932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0809B1A-AB3F-4EAA-A5AB-7D8836746D2B}" type="datetimeFigureOut">
              <a:rPr lang="es-CO" smtClean="0"/>
              <a:t>12/05/2021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4009148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0809B1A-AB3F-4EAA-A5AB-7D8836746D2B}" type="datetimeFigureOut">
              <a:rPr lang="es-CO" smtClean="0"/>
              <a:t>12/05/2021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314006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0809B1A-AB3F-4EAA-A5AB-7D8836746D2B}" type="datetimeFigureOut">
              <a:rPr lang="es-CO" smtClean="0"/>
              <a:t>12/05/2021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396598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80809B1A-AB3F-4EAA-A5AB-7D8836746D2B}" type="datetimeFigureOut">
              <a:rPr lang="es-CO" smtClean="0"/>
              <a:t>12/05/2021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1478232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80809B1A-AB3F-4EAA-A5AB-7D8836746D2B}" type="datetimeFigureOut">
              <a:rPr lang="es-CO" smtClean="0"/>
              <a:t>12/05/2021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162296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80809B1A-AB3F-4EAA-A5AB-7D8836746D2B}" type="datetimeFigureOut">
              <a:rPr lang="es-CO" smtClean="0"/>
              <a:t>12/05/2021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277468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80809B1A-AB3F-4EAA-A5AB-7D8836746D2B}" type="datetimeFigureOut">
              <a:rPr lang="es-CO" smtClean="0"/>
              <a:t>12/05/2021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379009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0809B1A-AB3F-4EAA-A5AB-7D8836746D2B}" type="datetimeFigureOut">
              <a:rPr lang="es-CO" smtClean="0"/>
              <a:t>12/05/2021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387006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0809B1A-AB3F-4EAA-A5AB-7D8836746D2B}" type="datetimeFigureOut">
              <a:rPr lang="es-CO" smtClean="0"/>
              <a:t>12/05/2021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14088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0809B1A-AB3F-4EAA-A5AB-7D8836746D2B}" type="datetimeFigureOut">
              <a:rPr lang="es-CO" smtClean="0"/>
              <a:t>12/05/2021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CD76A5A-47F0-4DBB-979D-1B6C4946B160}" type="slidenum">
              <a:rPr lang="es-CO" smtClean="0"/>
              <a:t>‹Nº›</a:t>
            </a:fld>
            <a:endParaRPr lang="es-CO"/>
          </a:p>
        </p:txBody>
      </p:sp>
    </p:spTree>
    <p:extLst>
      <p:ext uri="{BB962C8B-B14F-4D97-AF65-F5344CB8AC3E}">
        <p14:creationId xmlns:p14="http://schemas.microsoft.com/office/powerpoint/2010/main" val="349063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09B1A-AB3F-4EAA-A5AB-7D8836746D2B}" type="datetimeFigureOut">
              <a:rPr lang="es-CO" smtClean="0"/>
              <a:t>12/05/2021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76A5A-47F0-4DBB-979D-1B6C4946B160}" type="slidenum">
              <a:rPr lang="es-CO" smtClean="0"/>
              <a:t>‹Nº›</a:t>
            </a:fld>
            <a:endParaRPr lang="es-CO"/>
          </a:p>
        </p:txBody>
      </p:sp>
    </p:spTree>
    <p:extLst>
      <p:ext uri="{BB962C8B-B14F-4D97-AF65-F5344CB8AC3E}">
        <p14:creationId xmlns:p14="http://schemas.microsoft.com/office/powerpoint/2010/main" val="2350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FUNCIONARIOS%20PGR.xlsx" TargetMode="External"/><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226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2" name="Imagen 11">
            <a:extLst>
              <a:ext uri="{FF2B5EF4-FFF2-40B4-BE49-F238E27FC236}">
                <a16:creationId xmlns:a16="http://schemas.microsoft.com/office/drawing/2014/main" id="{01D15A75-5B6E-4039-B8F1-37B5EF530C65}"/>
              </a:ext>
            </a:extLst>
          </p:cNvPr>
          <p:cNvPicPr>
            <a:picLocks noChangeAspect="1"/>
          </p:cNvPicPr>
          <p:nvPr/>
        </p:nvPicPr>
        <p:blipFill>
          <a:blip r:embed="rId3"/>
          <a:stretch>
            <a:fillRect/>
          </a:stretch>
        </p:blipFill>
        <p:spPr>
          <a:xfrm>
            <a:off x="2011224" y="820806"/>
            <a:ext cx="4495593" cy="5628071"/>
          </a:xfrm>
          <a:prstGeom prst="rect">
            <a:avLst/>
          </a:prstGeom>
        </p:spPr>
      </p:pic>
      <p:pic>
        <p:nvPicPr>
          <p:cNvPr id="14" name="Imagen 13">
            <a:extLst>
              <a:ext uri="{FF2B5EF4-FFF2-40B4-BE49-F238E27FC236}">
                <a16:creationId xmlns:a16="http://schemas.microsoft.com/office/drawing/2014/main" id="{4F253A3C-396C-4E4A-B1C9-96CE2B586245}"/>
              </a:ext>
            </a:extLst>
          </p:cNvPr>
          <p:cNvPicPr>
            <a:picLocks noChangeAspect="1"/>
          </p:cNvPicPr>
          <p:nvPr/>
        </p:nvPicPr>
        <p:blipFill>
          <a:blip r:embed="rId4"/>
          <a:stretch>
            <a:fillRect/>
          </a:stretch>
        </p:blipFill>
        <p:spPr>
          <a:xfrm>
            <a:off x="6506817" y="820806"/>
            <a:ext cx="4280128" cy="3724691"/>
          </a:xfrm>
          <a:prstGeom prst="rect">
            <a:avLst/>
          </a:prstGeom>
        </p:spPr>
      </p:pic>
    </p:spTree>
    <p:extLst>
      <p:ext uri="{BB962C8B-B14F-4D97-AF65-F5344CB8AC3E}">
        <p14:creationId xmlns:p14="http://schemas.microsoft.com/office/powerpoint/2010/main" val="3910212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3" name="Imagen 2">
            <a:extLst>
              <a:ext uri="{FF2B5EF4-FFF2-40B4-BE49-F238E27FC236}">
                <a16:creationId xmlns:a16="http://schemas.microsoft.com/office/drawing/2014/main" id="{AA9B781A-80E6-487D-A90D-16C017768C8C}"/>
              </a:ext>
            </a:extLst>
          </p:cNvPr>
          <p:cNvPicPr>
            <a:picLocks noChangeAspect="1"/>
          </p:cNvPicPr>
          <p:nvPr/>
        </p:nvPicPr>
        <p:blipFill>
          <a:blip r:embed="rId3"/>
          <a:stretch>
            <a:fillRect/>
          </a:stretch>
        </p:blipFill>
        <p:spPr>
          <a:xfrm>
            <a:off x="1660956" y="1351722"/>
            <a:ext cx="9194023" cy="2448339"/>
          </a:xfrm>
          <a:prstGeom prst="rect">
            <a:avLst/>
          </a:prstGeom>
        </p:spPr>
      </p:pic>
    </p:spTree>
    <p:extLst>
      <p:ext uri="{BB962C8B-B14F-4D97-AF65-F5344CB8AC3E}">
        <p14:creationId xmlns:p14="http://schemas.microsoft.com/office/powerpoint/2010/main" val="4271762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ctrTitle"/>
          </p:nvPr>
        </p:nvSpPr>
        <p:spPr>
          <a:xfrm>
            <a:off x="2348917" y="0"/>
            <a:ext cx="8956645" cy="2387600"/>
          </a:xfrm>
        </p:spPr>
        <p:txBody>
          <a:bodyPr>
            <a:noAutofit/>
          </a:bodyPr>
          <a:lstStyle/>
          <a:p>
            <a:pPr algn="r"/>
            <a:r>
              <a:rPr lang="es-CO" b="1" dirty="0">
                <a:solidFill>
                  <a:schemeClr val="bg1"/>
                </a:solidFill>
                <a:latin typeface="Arial Rounded MT Bold" panose="020F0704030504030204" pitchFamily="34" charset="0"/>
              </a:rPr>
              <a:t>MUCHAS GRACIAS</a:t>
            </a:r>
          </a:p>
        </p:txBody>
      </p:sp>
    </p:spTree>
    <p:extLst>
      <p:ext uri="{BB962C8B-B14F-4D97-AF65-F5344CB8AC3E}">
        <p14:creationId xmlns:p14="http://schemas.microsoft.com/office/powerpoint/2010/main" val="134055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agen 7" descr="Imagen que contiene cuarto, señal&#10;&#10;Descripción generada automáticamente">
            <a:extLst>
              <a:ext uri="{FF2B5EF4-FFF2-40B4-BE49-F238E27FC236}">
                <a16:creationId xmlns:a16="http://schemas.microsoft.com/office/drawing/2014/main" id="{C3874A61-855D-4AED-9831-14FC335F933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1861" b="2261"/>
          <a:stretch/>
        </p:blipFill>
        <p:spPr>
          <a:xfrm>
            <a:off x="1" y="10"/>
            <a:ext cx="12192000" cy="6857990"/>
          </a:xfrm>
          <a:prstGeom prst="rect">
            <a:avLst/>
          </a:prstGeom>
        </p:spPr>
      </p:pic>
      <p:sp>
        <p:nvSpPr>
          <p:cNvPr id="21" name="Freeform: Shape 14">
            <a:extLst>
              <a:ext uri="{FF2B5EF4-FFF2-40B4-BE49-F238E27FC236}">
                <a16:creationId xmlns:a16="http://schemas.microsoft.com/office/drawing/2014/main" id="{353278EF-7501-46E0-BC6F-CA63EF673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2120" y="839535"/>
            <a:ext cx="6781602" cy="5027349"/>
          </a:xfrm>
          <a:custGeom>
            <a:avLst/>
            <a:gdLst>
              <a:gd name="connsiteX0" fmla="*/ 5796655 w 6781602"/>
              <a:gd name="connsiteY0" fmla="*/ 1003496 h 5027349"/>
              <a:gd name="connsiteX1" fmla="*/ 6383378 w 6781602"/>
              <a:gd name="connsiteY1" fmla="*/ 1003496 h 5027349"/>
              <a:gd name="connsiteX2" fmla="*/ 6474618 w 6781602"/>
              <a:gd name="connsiteY2" fmla="*/ 1056522 h 5027349"/>
              <a:gd name="connsiteX3" fmla="*/ 6767346 w 6781602"/>
              <a:gd name="connsiteY3" fmla="*/ 1562802 h 5027349"/>
              <a:gd name="connsiteX4" fmla="*/ 6767346 w 6781602"/>
              <a:gd name="connsiteY4" fmla="*/ 1666330 h 5027349"/>
              <a:gd name="connsiteX5" fmla="*/ 6474618 w 6781602"/>
              <a:gd name="connsiteY5" fmla="*/ 2172610 h 5027349"/>
              <a:gd name="connsiteX6" fmla="*/ 6383378 w 6781602"/>
              <a:gd name="connsiteY6" fmla="*/ 2225637 h 5027349"/>
              <a:gd name="connsiteX7" fmla="*/ 5796655 w 6781602"/>
              <a:gd name="connsiteY7" fmla="*/ 2225637 h 5027349"/>
              <a:gd name="connsiteX8" fmla="*/ 5706680 w 6781602"/>
              <a:gd name="connsiteY8" fmla="*/ 2172610 h 5027349"/>
              <a:gd name="connsiteX9" fmla="*/ 5412686 w 6781602"/>
              <a:gd name="connsiteY9" fmla="*/ 1666330 h 5027349"/>
              <a:gd name="connsiteX10" fmla="*/ 5412686 w 6781602"/>
              <a:gd name="connsiteY10" fmla="*/ 1562802 h 5027349"/>
              <a:gd name="connsiteX11" fmla="*/ 5706680 w 6781602"/>
              <a:gd name="connsiteY11" fmla="*/ 1056522 h 5027349"/>
              <a:gd name="connsiteX12" fmla="*/ 5796655 w 6781602"/>
              <a:gd name="connsiteY12" fmla="*/ 1003496 h 5027349"/>
              <a:gd name="connsiteX13" fmla="*/ 1638118 w 6781602"/>
              <a:gd name="connsiteY13" fmla="*/ 0 h 5027349"/>
              <a:gd name="connsiteX14" fmla="*/ 4051638 w 6781602"/>
              <a:gd name="connsiteY14" fmla="*/ 0 h 5027349"/>
              <a:gd name="connsiteX15" fmla="*/ 4426960 w 6781602"/>
              <a:gd name="connsiteY15" fmla="*/ 218128 h 5027349"/>
              <a:gd name="connsiteX16" fmla="*/ 5631113 w 6781602"/>
              <a:gd name="connsiteY16" fmla="*/ 2300740 h 5027349"/>
              <a:gd name="connsiteX17" fmla="*/ 5631113 w 6781602"/>
              <a:gd name="connsiteY17" fmla="*/ 2726611 h 5027349"/>
              <a:gd name="connsiteX18" fmla="*/ 5184003 w 6781602"/>
              <a:gd name="connsiteY18" fmla="*/ 3499898 h 5027349"/>
              <a:gd name="connsiteX19" fmla="*/ 5179849 w 6781602"/>
              <a:gd name="connsiteY19" fmla="*/ 3507081 h 5027349"/>
              <a:gd name="connsiteX20" fmla="*/ 5161054 w 6781602"/>
              <a:gd name="connsiteY20" fmla="*/ 3493907 h 5027349"/>
              <a:gd name="connsiteX21" fmla="*/ 5074850 w 6781602"/>
              <a:gd name="connsiteY21" fmla="*/ 3469060 h 5027349"/>
              <a:gd name="connsiteX22" fmla="*/ 4002084 w 6781602"/>
              <a:gd name="connsiteY22" fmla="*/ 3469060 h 5027349"/>
              <a:gd name="connsiteX23" fmla="*/ 3848833 w 6781602"/>
              <a:gd name="connsiteY23" fmla="*/ 3554248 h 5027349"/>
              <a:gd name="connsiteX24" fmla="*/ 3312449 w 6781602"/>
              <a:gd name="connsiteY24" fmla="*/ 4472382 h 5027349"/>
              <a:gd name="connsiteX25" fmla="*/ 3312449 w 6781602"/>
              <a:gd name="connsiteY25" fmla="*/ 4649068 h 5027349"/>
              <a:gd name="connsiteX26" fmla="*/ 3486748 w 6781602"/>
              <a:gd name="connsiteY26" fmla="*/ 4947416 h 5027349"/>
              <a:gd name="connsiteX27" fmla="*/ 3533445 w 6781602"/>
              <a:gd name="connsiteY27" fmla="*/ 5027349 h 5027349"/>
              <a:gd name="connsiteX28" fmla="*/ 3462401 w 6781602"/>
              <a:gd name="connsiteY28" fmla="*/ 5027349 h 5027349"/>
              <a:gd name="connsiteX29" fmla="*/ 1638118 w 6781602"/>
              <a:gd name="connsiteY29" fmla="*/ 5027349 h 5027349"/>
              <a:gd name="connsiteX30" fmla="*/ 1268010 w 6781602"/>
              <a:gd name="connsiteY30" fmla="*/ 4809219 h 5027349"/>
              <a:gd name="connsiteX31" fmla="*/ 58645 w 6781602"/>
              <a:gd name="connsiteY31" fmla="*/ 2726611 h 5027349"/>
              <a:gd name="connsiteX32" fmla="*/ 58645 w 6781602"/>
              <a:gd name="connsiteY32" fmla="*/ 2300740 h 5027349"/>
              <a:gd name="connsiteX33" fmla="*/ 1268010 w 6781602"/>
              <a:gd name="connsiteY33" fmla="*/ 218128 h 5027349"/>
              <a:gd name="connsiteX34" fmla="*/ 1638118 w 6781602"/>
              <a:gd name="connsiteY34" fmla="*/ 0 h 502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781602" h="5027349">
                <a:moveTo>
                  <a:pt x="5796655" y="1003496"/>
                </a:moveTo>
                <a:cubicBezTo>
                  <a:pt x="5796655" y="1003496"/>
                  <a:pt x="5796655" y="1003496"/>
                  <a:pt x="6383378" y="1003496"/>
                </a:cubicBezTo>
                <a:cubicBezTo>
                  <a:pt x="6421395" y="1003496"/>
                  <a:pt x="6455609" y="1023697"/>
                  <a:pt x="6474618" y="1056522"/>
                </a:cubicBezTo>
                <a:cubicBezTo>
                  <a:pt x="6474618" y="1056522"/>
                  <a:pt x="6474618" y="1056522"/>
                  <a:pt x="6767346" y="1562802"/>
                </a:cubicBezTo>
                <a:cubicBezTo>
                  <a:pt x="6786354" y="1594366"/>
                  <a:pt x="6786354" y="1634767"/>
                  <a:pt x="6767346" y="1666330"/>
                </a:cubicBezTo>
                <a:cubicBezTo>
                  <a:pt x="6767346" y="1666330"/>
                  <a:pt x="6767346" y="1666330"/>
                  <a:pt x="6474618" y="2172610"/>
                </a:cubicBezTo>
                <a:cubicBezTo>
                  <a:pt x="6455609" y="2205437"/>
                  <a:pt x="6421395" y="2225637"/>
                  <a:pt x="6383378" y="2225637"/>
                </a:cubicBezTo>
                <a:cubicBezTo>
                  <a:pt x="6383378" y="2225637"/>
                  <a:pt x="6383378" y="2225637"/>
                  <a:pt x="5796655" y="2225637"/>
                </a:cubicBezTo>
                <a:cubicBezTo>
                  <a:pt x="5759904" y="2225637"/>
                  <a:pt x="5724423" y="2205437"/>
                  <a:pt x="5706680" y="2172610"/>
                </a:cubicBezTo>
                <a:cubicBezTo>
                  <a:pt x="5706680" y="2172610"/>
                  <a:pt x="5706680" y="2172610"/>
                  <a:pt x="5412686" y="1666330"/>
                </a:cubicBezTo>
                <a:cubicBezTo>
                  <a:pt x="5393677" y="1634767"/>
                  <a:pt x="5393677" y="1594366"/>
                  <a:pt x="5412686" y="1562802"/>
                </a:cubicBezTo>
                <a:cubicBezTo>
                  <a:pt x="5412686" y="1562802"/>
                  <a:pt x="5412686" y="1562802"/>
                  <a:pt x="5706680" y="1056522"/>
                </a:cubicBezTo>
                <a:cubicBezTo>
                  <a:pt x="5724423" y="1023697"/>
                  <a:pt x="5759904" y="1003496"/>
                  <a:pt x="5796655" y="1003496"/>
                </a:cubicBezTo>
                <a:close/>
                <a:moveTo>
                  <a:pt x="1638118" y="0"/>
                </a:moveTo>
                <a:cubicBezTo>
                  <a:pt x="1638118" y="0"/>
                  <a:pt x="1638118" y="0"/>
                  <a:pt x="4051638" y="0"/>
                </a:cubicBezTo>
                <a:cubicBezTo>
                  <a:pt x="4208022" y="0"/>
                  <a:pt x="4348769" y="83096"/>
                  <a:pt x="4426960" y="218128"/>
                </a:cubicBezTo>
                <a:cubicBezTo>
                  <a:pt x="4426960" y="218128"/>
                  <a:pt x="4426960" y="218128"/>
                  <a:pt x="5631113" y="2300740"/>
                </a:cubicBezTo>
                <a:cubicBezTo>
                  <a:pt x="5709306" y="2430577"/>
                  <a:pt x="5709306" y="2596771"/>
                  <a:pt x="5631113" y="2726611"/>
                </a:cubicBezTo>
                <a:cubicBezTo>
                  <a:pt x="5631113" y="2726611"/>
                  <a:pt x="5631113" y="2726611"/>
                  <a:pt x="5184003" y="3499898"/>
                </a:cubicBezTo>
                <a:lnTo>
                  <a:pt x="5179849" y="3507081"/>
                </a:lnTo>
                <a:lnTo>
                  <a:pt x="5161054" y="3493907"/>
                </a:lnTo>
                <a:cubicBezTo>
                  <a:pt x="5133118" y="3478526"/>
                  <a:pt x="5101988" y="3469060"/>
                  <a:pt x="5074850" y="3469060"/>
                </a:cubicBezTo>
                <a:cubicBezTo>
                  <a:pt x="5074850" y="3469060"/>
                  <a:pt x="5074850" y="3469060"/>
                  <a:pt x="4002084" y="3469060"/>
                </a:cubicBezTo>
                <a:cubicBezTo>
                  <a:pt x="3944615" y="3469060"/>
                  <a:pt x="3874374" y="3506922"/>
                  <a:pt x="3848833" y="3554248"/>
                </a:cubicBezTo>
                <a:cubicBezTo>
                  <a:pt x="3848833" y="3554248"/>
                  <a:pt x="3848833" y="3554248"/>
                  <a:pt x="3312449" y="4472382"/>
                </a:cubicBezTo>
                <a:cubicBezTo>
                  <a:pt x="3283714" y="4522863"/>
                  <a:pt x="3283714" y="4598585"/>
                  <a:pt x="3312449" y="4649068"/>
                </a:cubicBezTo>
                <a:cubicBezTo>
                  <a:pt x="3312449" y="4649068"/>
                  <a:pt x="3312449" y="4649068"/>
                  <a:pt x="3486748" y="4947416"/>
                </a:cubicBezTo>
                <a:lnTo>
                  <a:pt x="3533445" y="5027349"/>
                </a:lnTo>
                <a:lnTo>
                  <a:pt x="3462401" y="5027349"/>
                </a:lnTo>
                <a:cubicBezTo>
                  <a:pt x="3108857" y="5027349"/>
                  <a:pt x="2543189" y="5027349"/>
                  <a:pt x="1638118" y="5027349"/>
                </a:cubicBezTo>
                <a:cubicBezTo>
                  <a:pt x="1486947" y="5027349"/>
                  <a:pt x="1340989" y="4944252"/>
                  <a:pt x="1268010" y="4809219"/>
                </a:cubicBezTo>
                <a:cubicBezTo>
                  <a:pt x="1268010" y="4809219"/>
                  <a:pt x="1268010" y="4809219"/>
                  <a:pt x="58645" y="2726611"/>
                </a:cubicBezTo>
                <a:cubicBezTo>
                  <a:pt x="-19548" y="2596771"/>
                  <a:pt x="-19548" y="2430577"/>
                  <a:pt x="58645" y="2300740"/>
                </a:cubicBezTo>
                <a:cubicBezTo>
                  <a:pt x="58645" y="2300740"/>
                  <a:pt x="58645" y="2300740"/>
                  <a:pt x="1268010" y="218128"/>
                </a:cubicBezTo>
                <a:cubicBezTo>
                  <a:pt x="1340989" y="83096"/>
                  <a:pt x="1486947" y="0"/>
                  <a:pt x="163811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1773859" y="1371600"/>
            <a:ext cx="3573440" cy="1180532"/>
          </a:xfrm>
        </p:spPr>
        <p:txBody>
          <a:bodyPr anchor="b">
            <a:normAutofit/>
          </a:bodyPr>
          <a:lstStyle/>
          <a:p>
            <a:pPr algn="ctr"/>
            <a:r>
              <a:rPr lang="es-CO" sz="3600" dirty="0">
                <a:solidFill>
                  <a:schemeClr val="bg1"/>
                </a:solidFill>
                <a:latin typeface="Arial Rounded MT Bold" panose="020F0704030504030204" pitchFamily="34" charset="0"/>
              </a:rPr>
              <a:t>METAS DEL AÑO 1</a:t>
            </a:r>
          </a:p>
        </p:txBody>
      </p:sp>
      <p:sp>
        <p:nvSpPr>
          <p:cNvPr id="4" name="Marcador de contenido 3">
            <a:extLst>
              <a:ext uri="{FF2B5EF4-FFF2-40B4-BE49-F238E27FC236}">
                <a16:creationId xmlns:a16="http://schemas.microsoft.com/office/drawing/2014/main" id="{75E5B629-389F-448A-AAED-569B70427584}"/>
              </a:ext>
            </a:extLst>
          </p:cNvPr>
          <p:cNvSpPr>
            <a:spLocks noGrp="1"/>
          </p:cNvSpPr>
          <p:nvPr>
            <p:ph idx="1"/>
          </p:nvPr>
        </p:nvSpPr>
        <p:spPr>
          <a:xfrm>
            <a:off x="1773858" y="2621191"/>
            <a:ext cx="3894161" cy="1943985"/>
          </a:xfrm>
        </p:spPr>
        <p:txBody>
          <a:bodyPr anchor="t">
            <a:normAutofit/>
          </a:bodyPr>
          <a:lstStyle/>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a:p>
            <a:pPr marL="0" indent="0">
              <a:buNone/>
            </a:pPr>
            <a:endParaRPr lang="es-CO" sz="1800">
              <a:solidFill>
                <a:schemeClr val="bg1"/>
              </a:solidFill>
              <a:latin typeface="Bahnschrift Light" panose="020B0502040204020203" pitchFamily="34" charset="0"/>
            </a:endParaRPr>
          </a:p>
        </p:txBody>
      </p:sp>
      <p:sp>
        <p:nvSpPr>
          <p:cNvPr id="22" name="Freeform: Shape 16">
            <a:extLst>
              <a:ext uri="{FF2B5EF4-FFF2-40B4-BE49-F238E27FC236}">
                <a16:creationId xmlns:a16="http://schemas.microsoft.com/office/drawing/2014/main" id="{F5326998-025B-4685-A6F0-C8F498C3B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3018" y="4308594"/>
            <a:ext cx="2492744" cy="2183328"/>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solidFill>
            <a:srgbClr val="FFFFFF"/>
          </a:solidFill>
          <a:ln w="508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CuadroTexto 6"/>
          <p:cNvSpPr txBox="1"/>
          <p:nvPr/>
        </p:nvSpPr>
        <p:spPr>
          <a:xfrm>
            <a:off x="1106561" y="2430871"/>
            <a:ext cx="4561458" cy="1631216"/>
          </a:xfrm>
          <a:prstGeom prst="rect">
            <a:avLst/>
          </a:prstGeom>
          <a:noFill/>
        </p:spPr>
        <p:txBody>
          <a:bodyPr wrap="square" rtlCol="0">
            <a:spAutoFit/>
          </a:bodyPr>
          <a:lstStyle/>
          <a:p>
            <a:pPr algn="ctr">
              <a:spcAft>
                <a:spcPts val="600"/>
              </a:spcAft>
            </a:pPr>
            <a:r>
              <a:rPr lang="es-CO" sz="2000" b="1" dirty="0">
                <a:solidFill>
                  <a:schemeClr val="bg1"/>
                </a:solidFill>
                <a:latin typeface="Bahnschrift Light" panose="020B0502040204020203" pitchFamily="34" charset="0"/>
              </a:rPr>
              <a:t>Se esta recopilando la información de los 55 indicadores del año 2020 que es el año No. 1 del PGR, para verificar el cumplimiento de las metas establecidas</a:t>
            </a:r>
          </a:p>
        </p:txBody>
      </p:sp>
    </p:spTree>
    <p:extLst>
      <p:ext uri="{BB962C8B-B14F-4D97-AF65-F5344CB8AC3E}">
        <p14:creationId xmlns:p14="http://schemas.microsoft.com/office/powerpoint/2010/main" val="147539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860288" y="0"/>
            <a:ext cx="10515600" cy="1325563"/>
          </a:xfrm>
        </p:spPr>
        <p:txBody>
          <a:bodyPr/>
          <a:lstStyle/>
          <a:p>
            <a:pPr algn="ctr"/>
            <a:r>
              <a:rPr lang="es-CO" dirty="0">
                <a:latin typeface="Arial Rounded MT Bold" panose="020F0704030504030204" pitchFamily="34" charset="0"/>
                <a:hlinkClick r:id="rId3" action="ppaction://hlinkfile"/>
              </a:rPr>
              <a:t>INDICADORES</a:t>
            </a:r>
            <a:endParaRPr lang="es-CO" dirty="0">
              <a:latin typeface="Arial Rounded MT Bold" panose="020F0704030504030204" pitchFamily="34" charset="0"/>
            </a:endParaRPr>
          </a:p>
        </p:txBody>
      </p:sp>
      <p:sp>
        <p:nvSpPr>
          <p:cNvPr id="4" name="Marcador de contenido 3">
            <a:extLst>
              <a:ext uri="{FF2B5EF4-FFF2-40B4-BE49-F238E27FC236}">
                <a16:creationId xmlns:a16="http://schemas.microsoft.com/office/drawing/2014/main" id="{75E5B629-389F-448A-AAED-569B70427584}"/>
              </a:ext>
            </a:extLst>
          </p:cNvPr>
          <p:cNvSpPr>
            <a:spLocks noGrp="1"/>
          </p:cNvSpPr>
          <p:nvPr>
            <p:ph idx="1"/>
          </p:nvPr>
        </p:nvSpPr>
        <p:spPr>
          <a:xfrm>
            <a:off x="816112" y="1171812"/>
            <a:ext cx="10717696" cy="5109717"/>
          </a:xfrm>
        </p:spPr>
        <p:txBody>
          <a:bodyPr>
            <a:normAutofit/>
          </a:bodyPr>
          <a:lstStyle/>
          <a:p>
            <a:pPr marL="0" indent="0" algn="just">
              <a:buNone/>
            </a:pPr>
            <a:r>
              <a:rPr lang="es-CO" dirty="0">
                <a:latin typeface="Bahnschrift Light" panose="020B0502040204020203" pitchFamily="34" charset="0"/>
              </a:rPr>
              <a:t>La entidad será evaluada por medio de 54 indicadores y cada subgerencia tiene bajo su responsabilidad los siguientes indicadores:</a:t>
            </a: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p:txBody>
      </p:sp>
      <p:graphicFrame>
        <p:nvGraphicFramePr>
          <p:cNvPr id="6" name="Diagrama 5">
            <a:extLst>
              <a:ext uri="{FF2B5EF4-FFF2-40B4-BE49-F238E27FC236}">
                <a16:creationId xmlns:a16="http://schemas.microsoft.com/office/drawing/2014/main" id="{B0F849B7-CF07-4F66-BC7D-B1CC9FB29C2D}"/>
              </a:ext>
            </a:extLst>
          </p:cNvPr>
          <p:cNvGraphicFramePr/>
          <p:nvPr>
            <p:extLst>
              <p:ext uri="{D42A27DB-BD31-4B8C-83A1-F6EECF244321}">
                <p14:modId xmlns:p14="http://schemas.microsoft.com/office/powerpoint/2010/main" val="1821836582"/>
              </p:ext>
            </p:extLst>
          </p:nvPr>
        </p:nvGraphicFramePr>
        <p:xfrm>
          <a:off x="2884556" y="2369713"/>
          <a:ext cx="6422887" cy="35008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6281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p:txBody>
          <a:bodyPr>
            <a:normAutofit/>
          </a:bodyPr>
          <a:lstStyle/>
          <a:p>
            <a:pPr algn="ctr"/>
            <a:r>
              <a:rPr lang="es-CO" sz="3600" dirty="0">
                <a:latin typeface="Arial Rounded MT Bold" panose="020F0704030504030204" pitchFamily="34" charset="0"/>
              </a:rPr>
              <a:t>INFORMACIÓN REPORTE PGR 2020</a:t>
            </a:r>
          </a:p>
        </p:txBody>
      </p:sp>
      <p:sp>
        <p:nvSpPr>
          <p:cNvPr id="4" name="Marcador de contenido 3">
            <a:extLst>
              <a:ext uri="{FF2B5EF4-FFF2-40B4-BE49-F238E27FC236}">
                <a16:creationId xmlns:a16="http://schemas.microsoft.com/office/drawing/2014/main" id="{75E5B629-389F-448A-AAED-569B70427584}"/>
              </a:ext>
            </a:extLst>
          </p:cNvPr>
          <p:cNvSpPr>
            <a:spLocks noGrp="1"/>
          </p:cNvSpPr>
          <p:nvPr>
            <p:ph idx="1"/>
          </p:nvPr>
        </p:nvSpPr>
        <p:spPr/>
        <p:txBody>
          <a:bodyPr>
            <a:normAutofit/>
          </a:bodyPr>
          <a:lstStyle/>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lgn="just">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a:p>
            <a:pPr marL="0" indent="0">
              <a:buNone/>
            </a:pPr>
            <a:endParaRPr lang="es-CO" dirty="0">
              <a:latin typeface="Bahnschrift Light" panose="020B0502040204020203" pitchFamily="34" charset="0"/>
            </a:endParaRPr>
          </a:p>
        </p:txBody>
      </p:sp>
      <p:pic>
        <p:nvPicPr>
          <p:cNvPr id="6" name="Imagen 5">
            <a:extLst>
              <a:ext uri="{FF2B5EF4-FFF2-40B4-BE49-F238E27FC236}">
                <a16:creationId xmlns:a16="http://schemas.microsoft.com/office/drawing/2014/main" id="{9EE718A9-D17F-4680-B2C8-AE8E76B9A38A}"/>
              </a:ext>
            </a:extLst>
          </p:cNvPr>
          <p:cNvPicPr>
            <a:picLocks noChangeAspect="1"/>
          </p:cNvPicPr>
          <p:nvPr/>
        </p:nvPicPr>
        <p:blipFill>
          <a:blip r:embed="rId3"/>
          <a:stretch>
            <a:fillRect/>
          </a:stretch>
        </p:blipFill>
        <p:spPr>
          <a:xfrm>
            <a:off x="1246316" y="2055813"/>
            <a:ext cx="9377786" cy="1763712"/>
          </a:xfrm>
          <a:prstGeom prst="rect">
            <a:avLst/>
          </a:prstGeom>
        </p:spPr>
      </p:pic>
    </p:spTree>
    <p:extLst>
      <p:ext uri="{BB962C8B-B14F-4D97-AF65-F5344CB8AC3E}">
        <p14:creationId xmlns:p14="http://schemas.microsoft.com/office/powerpoint/2010/main" val="250699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5" name="Título 14"/>
          <p:cNvSpPr>
            <a:spLocks noGrp="1"/>
          </p:cNvSpPr>
          <p:nvPr>
            <p:ph type="title"/>
          </p:nvPr>
        </p:nvSpPr>
        <p:spPr/>
        <p:txBody>
          <a:bodyPr>
            <a:normAutofit/>
          </a:bodyPr>
          <a:lstStyle/>
          <a:p>
            <a:pPr algn="ctr"/>
            <a:r>
              <a:rPr lang="es-CO" sz="4000" b="1" dirty="0">
                <a:latin typeface="Bahnschrift Light" panose="020B0502040204020203" pitchFamily="34" charset="0"/>
              </a:rPr>
              <a:t>NIVEL DE RIESGO COMPORTAMIENTO REAL AÑO 1-2020</a:t>
            </a:r>
          </a:p>
        </p:txBody>
      </p:sp>
      <p:pic>
        <p:nvPicPr>
          <p:cNvPr id="3" name="Imagen 2">
            <a:extLst>
              <a:ext uri="{FF2B5EF4-FFF2-40B4-BE49-F238E27FC236}">
                <a16:creationId xmlns:a16="http://schemas.microsoft.com/office/drawing/2014/main" id="{3CB04815-B964-470F-B169-CC3B0FDA50D5}"/>
              </a:ext>
            </a:extLst>
          </p:cNvPr>
          <p:cNvPicPr>
            <a:picLocks noChangeAspect="1"/>
          </p:cNvPicPr>
          <p:nvPr/>
        </p:nvPicPr>
        <p:blipFill>
          <a:blip r:embed="rId3"/>
          <a:stretch>
            <a:fillRect/>
          </a:stretch>
        </p:blipFill>
        <p:spPr>
          <a:xfrm>
            <a:off x="3201021" y="1630570"/>
            <a:ext cx="5108342" cy="5048526"/>
          </a:xfrm>
          <a:prstGeom prst="rect">
            <a:avLst/>
          </a:prstGeom>
        </p:spPr>
      </p:pic>
    </p:spTree>
    <p:extLst>
      <p:ext uri="{BB962C8B-B14F-4D97-AF65-F5344CB8AC3E}">
        <p14:creationId xmlns:p14="http://schemas.microsoft.com/office/powerpoint/2010/main" val="351938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954110" y="27199"/>
            <a:ext cx="10515600" cy="1325563"/>
          </a:xfrm>
        </p:spPr>
        <p:txBody>
          <a:bodyPr>
            <a:normAutofit/>
          </a:bodyPr>
          <a:lstStyle/>
          <a:p>
            <a:pPr algn="ctr"/>
            <a:r>
              <a:rPr lang="es-CO" sz="4000" dirty="0">
                <a:latin typeface="Arial Rounded MT Bold" panose="020F0704030504030204" pitchFamily="34" charset="0"/>
              </a:rPr>
              <a:t>CLASIFICACIÓN DEL NIVEL DE RIESGO</a:t>
            </a:r>
          </a:p>
        </p:txBody>
      </p:sp>
      <p:sp>
        <p:nvSpPr>
          <p:cNvPr id="10" name="Marcador de contenido 9"/>
          <p:cNvSpPr>
            <a:spLocks noGrp="1"/>
          </p:cNvSpPr>
          <p:nvPr>
            <p:ph idx="1"/>
          </p:nvPr>
        </p:nvSpPr>
        <p:spPr>
          <a:xfrm>
            <a:off x="1262129" y="4031087"/>
            <a:ext cx="9512899" cy="2475688"/>
          </a:xfrm>
        </p:spPr>
        <p:txBody>
          <a:bodyPr>
            <a:normAutofit/>
          </a:bodyPr>
          <a:lstStyle/>
          <a:p>
            <a:pPr marL="0" indent="0" algn="just">
              <a:buNone/>
            </a:pPr>
            <a:r>
              <a:rPr lang="es-CO" sz="2400" dirty="0">
                <a:latin typeface="Bahnschrift Light" panose="020B0502040204020203" pitchFamily="34" charset="0"/>
              </a:rPr>
              <a:t>Con base en el nivel de riesgo obtenido por el prestador (a nivel global, por dimensión y/o sub-dimensiones), la SSPD podrá definir las acciones de vigilancia y control que considere pertinentes, así como determinar las personas prestadoras que requieren de una inspección y vigilancia especial o detallada, acordar las acciones de mejora e imponer los programas de gestión que garanticen el mejoramiento del resultado del IUS</a:t>
            </a:r>
            <a:r>
              <a:rPr lang="es-CO" sz="2400" dirty="0"/>
              <a:t>.</a:t>
            </a:r>
          </a:p>
        </p:txBody>
      </p:sp>
      <p:pic>
        <p:nvPicPr>
          <p:cNvPr id="6" name="Imagen 5"/>
          <p:cNvPicPr>
            <a:picLocks noChangeAspect="1"/>
          </p:cNvPicPr>
          <p:nvPr/>
        </p:nvPicPr>
        <p:blipFill>
          <a:blip r:embed="rId3"/>
          <a:stretch>
            <a:fillRect/>
          </a:stretch>
        </p:blipFill>
        <p:spPr>
          <a:xfrm>
            <a:off x="2040558" y="1281627"/>
            <a:ext cx="8110883" cy="2398235"/>
          </a:xfrm>
          <a:prstGeom prst="rect">
            <a:avLst/>
          </a:prstGeom>
        </p:spPr>
      </p:pic>
    </p:spTree>
    <p:extLst>
      <p:ext uri="{BB962C8B-B14F-4D97-AF65-F5344CB8AC3E}">
        <p14:creationId xmlns:p14="http://schemas.microsoft.com/office/powerpoint/2010/main" val="370679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954110" y="307285"/>
            <a:ext cx="10515600" cy="1325563"/>
          </a:xfrm>
        </p:spPr>
        <p:txBody>
          <a:bodyPr>
            <a:normAutofit/>
          </a:bodyPr>
          <a:lstStyle/>
          <a:p>
            <a:pPr algn="ctr"/>
            <a:r>
              <a:rPr lang="es-CO" sz="3200" dirty="0">
                <a:latin typeface="Arial Rounded MT Bold" panose="020F0704030504030204" pitchFamily="34" charset="0"/>
              </a:rPr>
              <a:t>ANEXO 6. TABLERO DE CONTROL DE PLANEACIÓN</a:t>
            </a:r>
          </a:p>
        </p:txBody>
      </p:sp>
      <p:sp>
        <p:nvSpPr>
          <p:cNvPr id="10" name="Marcador de contenido 9"/>
          <p:cNvSpPr>
            <a:spLocks noGrp="1"/>
          </p:cNvSpPr>
          <p:nvPr>
            <p:ph idx="1"/>
          </p:nvPr>
        </p:nvSpPr>
        <p:spPr>
          <a:xfrm>
            <a:off x="1265409" y="1495290"/>
            <a:ext cx="9512899" cy="2475688"/>
          </a:xfrm>
        </p:spPr>
        <p:txBody>
          <a:bodyPr>
            <a:normAutofit/>
          </a:bodyPr>
          <a:lstStyle/>
          <a:p>
            <a:pPr marL="0" indent="0" algn="just">
              <a:buNone/>
            </a:pPr>
            <a:r>
              <a:rPr lang="es-CO" sz="2400" dirty="0">
                <a:latin typeface="Bahnschrift Light" panose="020B0502040204020203" pitchFamily="34" charset="0"/>
              </a:rPr>
              <a:t>Para este año se debe reportar antes del mes de Junio 2021, la información sobre el cumplimiento de las metas que se establecieron para el 2020.</a:t>
            </a:r>
            <a:endParaRPr lang="es-CO" sz="2400" dirty="0"/>
          </a:p>
        </p:txBody>
      </p:sp>
      <p:pic>
        <p:nvPicPr>
          <p:cNvPr id="5" name="Imagen 4">
            <a:extLst>
              <a:ext uri="{FF2B5EF4-FFF2-40B4-BE49-F238E27FC236}">
                <a16:creationId xmlns:a16="http://schemas.microsoft.com/office/drawing/2014/main" id="{A748113D-01B4-42AC-91E9-D2CF1047AFBF}"/>
              </a:ext>
            </a:extLst>
          </p:cNvPr>
          <p:cNvPicPr>
            <a:picLocks noChangeAspect="1"/>
          </p:cNvPicPr>
          <p:nvPr/>
        </p:nvPicPr>
        <p:blipFill>
          <a:blip r:embed="rId3"/>
          <a:stretch>
            <a:fillRect/>
          </a:stretch>
        </p:blipFill>
        <p:spPr>
          <a:xfrm>
            <a:off x="427124" y="2622029"/>
            <a:ext cx="11337752" cy="2467240"/>
          </a:xfrm>
          <a:prstGeom prst="rect">
            <a:avLst/>
          </a:prstGeom>
        </p:spPr>
      </p:pic>
    </p:spTree>
    <p:extLst>
      <p:ext uri="{BB962C8B-B14F-4D97-AF65-F5344CB8AC3E}">
        <p14:creationId xmlns:p14="http://schemas.microsoft.com/office/powerpoint/2010/main" val="143179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954110" y="307285"/>
            <a:ext cx="10515600" cy="1325563"/>
          </a:xfrm>
        </p:spPr>
        <p:txBody>
          <a:bodyPr>
            <a:normAutofit/>
          </a:bodyPr>
          <a:lstStyle/>
          <a:p>
            <a:pPr algn="ctr"/>
            <a:r>
              <a:rPr lang="es-MX" sz="3200" dirty="0">
                <a:latin typeface="Arial Rounded MT Bold" panose="020F0704030504030204" pitchFamily="34" charset="0"/>
              </a:rPr>
              <a:t>Anexo 8- Tablero de Acciones de Mejora</a:t>
            </a:r>
            <a:endParaRPr lang="es-CO" sz="3200" dirty="0">
              <a:latin typeface="Arial Rounded MT Bold" panose="020F0704030504030204" pitchFamily="34" charset="0"/>
            </a:endParaRPr>
          </a:p>
        </p:txBody>
      </p:sp>
      <p:sp>
        <p:nvSpPr>
          <p:cNvPr id="10" name="Marcador de contenido 9"/>
          <p:cNvSpPr>
            <a:spLocks noGrp="1"/>
          </p:cNvSpPr>
          <p:nvPr>
            <p:ph idx="1"/>
          </p:nvPr>
        </p:nvSpPr>
        <p:spPr>
          <a:xfrm>
            <a:off x="1265409" y="1495290"/>
            <a:ext cx="9512899" cy="2475688"/>
          </a:xfrm>
        </p:spPr>
        <p:txBody>
          <a:bodyPr>
            <a:normAutofit/>
          </a:bodyPr>
          <a:lstStyle/>
          <a:p>
            <a:pPr marL="0" indent="0" algn="just">
              <a:buNone/>
            </a:pPr>
            <a:r>
              <a:rPr lang="es-CO" sz="2400" dirty="0">
                <a:latin typeface="Bahnschrift Light" panose="020B0502040204020203" pitchFamily="34" charset="0"/>
              </a:rPr>
              <a:t>Para este año se debe reportar antes del mes de Junio 2021, la información sobre las acciones de mejora de los indicadores que no cumplen con el estándar de eficiencia definido por la CRA. Para lo cual se debe seguir la guía para la identificación de riesgos</a:t>
            </a:r>
          </a:p>
          <a:p>
            <a:pPr marL="0" indent="0" algn="just">
              <a:buNone/>
            </a:pPr>
            <a:endParaRPr lang="es-CO" sz="2400" dirty="0"/>
          </a:p>
        </p:txBody>
      </p:sp>
      <p:pic>
        <p:nvPicPr>
          <p:cNvPr id="8" name="Imagen 7">
            <a:extLst>
              <a:ext uri="{FF2B5EF4-FFF2-40B4-BE49-F238E27FC236}">
                <a16:creationId xmlns:a16="http://schemas.microsoft.com/office/drawing/2014/main" id="{00683061-F9DB-4012-947A-8E9D2BB78C14}"/>
              </a:ext>
            </a:extLst>
          </p:cNvPr>
          <p:cNvPicPr>
            <a:picLocks noChangeAspect="1"/>
          </p:cNvPicPr>
          <p:nvPr/>
        </p:nvPicPr>
        <p:blipFill>
          <a:blip r:embed="rId3"/>
          <a:stretch>
            <a:fillRect/>
          </a:stretch>
        </p:blipFill>
        <p:spPr>
          <a:xfrm>
            <a:off x="397345" y="3216269"/>
            <a:ext cx="11249025" cy="2847975"/>
          </a:xfrm>
          <a:prstGeom prst="rect">
            <a:avLst/>
          </a:prstGeom>
        </p:spPr>
      </p:pic>
    </p:spTree>
    <p:extLst>
      <p:ext uri="{BB962C8B-B14F-4D97-AF65-F5344CB8AC3E}">
        <p14:creationId xmlns:p14="http://schemas.microsoft.com/office/powerpoint/2010/main" val="3316535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ítulo 2">
            <a:extLst>
              <a:ext uri="{FF2B5EF4-FFF2-40B4-BE49-F238E27FC236}">
                <a16:creationId xmlns:a16="http://schemas.microsoft.com/office/drawing/2014/main" id="{AA29D877-0AB6-4141-B147-B949105BC52A}"/>
              </a:ext>
            </a:extLst>
          </p:cNvPr>
          <p:cNvSpPr>
            <a:spLocks noGrp="1"/>
          </p:cNvSpPr>
          <p:nvPr>
            <p:ph type="title"/>
          </p:nvPr>
        </p:nvSpPr>
        <p:spPr>
          <a:xfrm>
            <a:off x="954110" y="307285"/>
            <a:ext cx="10515600" cy="1325563"/>
          </a:xfrm>
        </p:spPr>
        <p:txBody>
          <a:bodyPr>
            <a:normAutofit/>
          </a:bodyPr>
          <a:lstStyle/>
          <a:p>
            <a:pPr algn="ctr"/>
            <a:r>
              <a:rPr lang="es-CO" sz="3200" dirty="0">
                <a:latin typeface="Arial Rounded MT Bold" panose="020F0704030504030204" pitchFamily="34" charset="0"/>
              </a:rPr>
              <a:t>GUIA IDENTIFICACIÓN DE RIESGOS</a:t>
            </a:r>
          </a:p>
        </p:txBody>
      </p:sp>
      <p:sp>
        <p:nvSpPr>
          <p:cNvPr id="10" name="Marcador de contenido 9"/>
          <p:cNvSpPr>
            <a:spLocks noGrp="1"/>
          </p:cNvSpPr>
          <p:nvPr>
            <p:ph idx="1"/>
          </p:nvPr>
        </p:nvSpPr>
        <p:spPr>
          <a:xfrm>
            <a:off x="1265409" y="1495290"/>
            <a:ext cx="9512899" cy="4015824"/>
          </a:xfrm>
        </p:spPr>
        <p:txBody>
          <a:bodyPr>
            <a:normAutofit fontScale="92500" lnSpcReduction="10000"/>
          </a:bodyPr>
          <a:lstStyle/>
          <a:p>
            <a:pPr marL="457200" indent="-457200" algn="just">
              <a:buAutoNum type="arabicPeriod"/>
            </a:pPr>
            <a:r>
              <a:rPr lang="es-MX" sz="2400" dirty="0">
                <a:latin typeface="Bahnschrift Light" panose="020B0502040204020203" pitchFamily="34" charset="0"/>
              </a:rPr>
              <a:t>HALLAR: Indicadores con un valor normalizado menor a 100</a:t>
            </a:r>
          </a:p>
          <a:p>
            <a:pPr marL="457200" indent="-457200" algn="just">
              <a:buAutoNum type="arabicPeriod"/>
            </a:pPr>
            <a:r>
              <a:rPr lang="es-MX" sz="2400" dirty="0">
                <a:latin typeface="Bahnschrift Light" panose="020B0502040204020203" pitchFamily="34" charset="0"/>
              </a:rPr>
              <a:t>IDENTIFICAR las causas que originan el resultado</a:t>
            </a:r>
          </a:p>
          <a:p>
            <a:pPr marL="457200" indent="-457200" algn="just">
              <a:buAutoNum type="arabicPeriod"/>
            </a:pPr>
            <a:r>
              <a:rPr lang="es-MX" sz="2400" dirty="0">
                <a:latin typeface="Bahnschrift Light" panose="020B0502040204020203" pitchFamily="34" charset="0"/>
              </a:rPr>
              <a:t>ENFATIZAR en los indicadores que con su riesgo  tienen mayor impacto al perjudicar la prestación del servicio.</a:t>
            </a:r>
          </a:p>
          <a:p>
            <a:pPr marL="457200" indent="-457200" algn="just">
              <a:buAutoNum type="arabicPeriod"/>
            </a:pPr>
            <a:r>
              <a:rPr lang="es-MX" sz="2400" dirty="0">
                <a:latin typeface="Bahnschrift Light" panose="020B0502040204020203" pitchFamily="34" charset="0"/>
              </a:rPr>
              <a:t>DEFINIR, el tipo de riesgo (Leve, Moderado,  </a:t>
            </a:r>
            <a:r>
              <a:rPr lang="es-MX" sz="2400" dirty="0" err="1">
                <a:latin typeface="Bahnschrift Light" panose="020B0502040204020203" pitchFamily="34" charset="0"/>
              </a:rPr>
              <a:t>Catastrofico</a:t>
            </a:r>
            <a:r>
              <a:rPr lang="es-MX" sz="2400" dirty="0">
                <a:latin typeface="Bahnschrift Light" panose="020B0502040204020203" pitchFamily="34" charset="0"/>
              </a:rPr>
              <a:t>) y su probabilidad de Ocurrencia (Alta, Media, Baja). </a:t>
            </a:r>
          </a:p>
          <a:p>
            <a:pPr marL="0" indent="0" algn="just">
              <a:buNone/>
            </a:pPr>
            <a:r>
              <a:rPr lang="es-MX" sz="2400" dirty="0">
                <a:latin typeface="Bahnschrift Light" panose="020B0502040204020203" pitchFamily="34" charset="0"/>
              </a:rPr>
              <a:t>Los riesgos aceptables y tolerables: No representan una amenaza para el prestador</a:t>
            </a:r>
          </a:p>
          <a:p>
            <a:pPr marL="0" indent="0" algn="just">
              <a:buNone/>
            </a:pPr>
            <a:r>
              <a:rPr lang="es-MX" sz="2400" dirty="0">
                <a:latin typeface="Bahnschrift Light" panose="020B0502040204020203" pitchFamily="34" charset="0"/>
              </a:rPr>
              <a:t>Los riesgos moderados, importantes e inaceptables: Son los riesgos sobre los cuales se deben plantear acciones de mejora. Para cada uno se debe plantear como mínimo una acción de mejora y metas a corto plazo 5 años.</a:t>
            </a:r>
            <a:endParaRPr lang="es-CO" sz="2400" dirty="0"/>
          </a:p>
        </p:txBody>
      </p:sp>
    </p:spTree>
    <p:extLst>
      <p:ext uri="{BB962C8B-B14F-4D97-AF65-F5344CB8AC3E}">
        <p14:creationId xmlns:p14="http://schemas.microsoft.com/office/powerpoint/2010/main" val="32108505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372</Words>
  <Application>Microsoft Office PowerPoint</Application>
  <PresentationFormat>Panorámica</PresentationFormat>
  <Paragraphs>62</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Arial Rounded MT Bold</vt:lpstr>
      <vt:lpstr>Bahnschrift Light</vt:lpstr>
      <vt:lpstr>Calibri</vt:lpstr>
      <vt:lpstr>Calibri Light</vt:lpstr>
      <vt:lpstr>Tema de Office</vt:lpstr>
      <vt:lpstr>Presentación de PowerPoint</vt:lpstr>
      <vt:lpstr>METAS DEL AÑO 1</vt:lpstr>
      <vt:lpstr>INDICADORES</vt:lpstr>
      <vt:lpstr>INFORMACIÓN REPORTE PGR 2020</vt:lpstr>
      <vt:lpstr>NIVEL DE RIESGO COMPORTAMIENTO REAL AÑO 1-2020</vt:lpstr>
      <vt:lpstr>CLASIFICACIÓN DEL NIVEL DE RIESGO</vt:lpstr>
      <vt:lpstr>ANEXO 6. TABLERO DE CONTROL DE PLANEACIÓN</vt:lpstr>
      <vt:lpstr>Anexo 8- Tablero de Acciones de Mejora</vt:lpstr>
      <vt:lpstr>GUIA IDENTIFICACIÓN DE RIESGOS</vt:lpstr>
      <vt:lpstr>Presentación de PowerPoint</vt:lpstr>
      <vt:lpstr>Presentación de PowerPoint</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Jairo casas</dc:creator>
  <cp:lastModifiedBy>johnathan gutierrez Alvarez</cp:lastModifiedBy>
  <cp:revision>10</cp:revision>
  <dcterms:created xsi:type="dcterms:W3CDTF">2020-09-09T21:33:11Z</dcterms:created>
  <dcterms:modified xsi:type="dcterms:W3CDTF">2021-05-12T15:53:06Z</dcterms:modified>
</cp:coreProperties>
</file>